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6" r:id="rId2"/>
    <p:sldMasterId id="2147483708" r:id="rId3"/>
  </p:sldMasterIdLst>
  <p:notesMasterIdLst>
    <p:notesMasterId r:id="rId36"/>
  </p:notesMasterIdLst>
  <p:sldIdLst>
    <p:sldId id="256" r:id="rId4"/>
    <p:sldId id="259" r:id="rId5"/>
    <p:sldId id="323" r:id="rId6"/>
    <p:sldId id="267" r:id="rId7"/>
    <p:sldId id="290" r:id="rId8"/>
    <p:sldId id="264" r:id="rId9"/>
    <p:sldId id="291" r:id="rId10"/>
    <p:sldId id="292" r:id="rId11"/>
    <p:sldId id="293" r:id="rId12"/>
    <p:sldId id="321" r:id="rId13"/>
    <p:sldId id="324" r:id="rId14"/>
    <p:sldId id="319" r:id="rId15"/>
    <p:sldId id="268" r:id="rId16"/>
    <p:sldId id="294" r:id="rId17"/>
    <p:sldId id="295" r:id="rId18"/>
    <p:sldId id="322" r:id="rId19"/>
    <p:sldId id="297" r:id="rId20"/>
    <p:sldId id="298" r:id="rId21"/>
    <p:sldId id="299" r:id="rId22"/>
    <p:sldId id="318" r:id="rId23"/>
    <p:sldId id="300" r:id="rId24"/>
    <p:sldId id="302" r:id="rId25"/>
    <p:sldId id="303" r:id="rId26"/>
    <p:sldId id="306" r:id="rId27"/>
    <p:sldId id="307" r:id="rId28"/>
    <p:sldId id="308" r:id="rId29"/>
    <p:sldId id="312" r:id="rId30"/>
    <p:sldId id="313" r:id="rId31"/>
    <p:sldId id="314" r:id="rId32"/>
    <p:sldId id="315" r:id="rId33"/>
    <p:sldId id="316" r:id="rId34"/>
    <p:sldId id="278" r:id="rId3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A"/>
    <a:srgbClr val="01B4E7"/>
    <a:srgbClr val="585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 snapToGrid="0" snapToObjects="1">
      <p:cViewPr>
        <p:scale>
          <a:sx n="94" d="100"/>
          <a:sy n="94" d="100"/>
        </p:scale>
        <p:origin x="-1308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B36EE-D780-49EC-8A23-32665742847A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5C1ED-F679-43E9-B733-C031BDA76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550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5811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452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65003-4236-4263-8487-157BF25CC26D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025180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A7BFD2-EA7C-406D-8A08-C89A48469C14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899526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85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5D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5926138"/>
            <a:ext cx="16065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6" descr="RotaryMoE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596900"/>
            <a:ext cx="3679825" cy="367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otaryMBS_RGB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5926138"/>
            <a:ext cx="16065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1287463"/>
          </a:xfrm>
          <a:prstGeom prst="rect">
            <a:avLst/>
          </a:prstGeom>
          <a:solidFill>
            <a:srgbClr val="005DAA"/>
          </a:solidFill>
          <a:ln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2" r:id="rId2"/>
    <p:sldLayoutId id="2147483713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" descr="RotaryMBS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5926138"/>
            <a:ext cx="16065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32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1pPr>
      <a:lvl2pPr marL="4572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8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2pPr>
      <a:lvl3pPr marL="9144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3pPr>
      <a:lvl4pPr marL="1371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4pPr>
      <a:lvl5pPr marL="18288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#_ftnref1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#_ftnref1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secretary-used-glasses-2199013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fixersphotos/25691533997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44261" y="1024323"/>
            <a:ext cx="4973637" cy="34436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5400" b="1" spc="-150" dirty="0">
                <a:solidFill>
                  <a:srgbClr val="FFFFFF"/>
                </a:solidFill>
                <a:latin typeface="Arial Narrow Bold"/>
                <a:cs typeface="Arial Narrow Bold"/>
              </a:rPr>
              <a:t>DISTRICT TRAINING ASSEMBLY</a:t>
            </a:r>
          </a:p>
        </p:txBody>
      </p:sp>
      <p:sp>
        <p:nvSpPr>
          <p:cNvPr id="4099" name="Title 1"/>
          <p:cNvSpPr txBox="1">
            <a:spLocks/>
          </p:cNvSpPr>
          <p:nvPr/>
        </p:nvSpPr>
        <p:spPr bwMode="auto">
          <a:xfrm>
            <a:off x="644261" y="4267200"/>
            <a:ext cx="4789715" cy="159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lvl="0" eaLnBrk="1" hangingPunct="1">
              <a:lnSpc>
                <a:spcPct val="90000"/>
              </a:lnSpc>
            </a:pPr>
            <a:r>
              <a:rPr lang="en-US" sz="3600" dirty="0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rPr>
              <a:t>DISTRICT 3330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5900"/>
            <a:ext cx="9144000" cy="1052513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th-TH" altLang="en-US" sz="4800" b="1" dirty="0">
                <a:solidFill>
                  <a:schemeClr val="bg1"/>
                </a:solidFill>
                <a:cs typeface="EucrosiaUPC" panose="02020603050405020304" pitchFamily="18" charset="-34"/>
              </a:rPr>
              <a:t>สรุปงานที่เลขานุการควรจะทำ</a:t>
            </a:r>
            <a:endParaRPr lang="en-US" altLang="en-US" sz="4800" b="1" dirty="0">
              <a:solidFill>
                <a:schemeClr val="bg1"/>
              </a:solidFill>
              <a:cs typeface="EucrosiaUPC" panose="02020603050405020304" pitchFamily="18" charset="-34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59987"/>
            <a:ext cx="8605838" cy="4775737"/>
          </a:xfrm>
        </p:spPr>
        <p:txBody>
          <a:bodyPr/>
          <a:lstStyle/>
          <a:p>
            <a:r>
              <a:rPr lang="th-TH" altLang="en-US" sz="4000" dirty="0">
                <a:solidFill>
                  <a:srgbClr val="0070C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รายงานการเปลี่ยนแปลงของสโมสรและเจ้าหน้าที่</a:t>
            </a:r>
          </a:p>
          <a:p>
            <a:r>
              <a:rPr lang="th-TH" altLang="en-US" sz="4000" dirty="0">
                <a:solidFill>
                  <a:srgbClr val="0070C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การจัดการข้อมูลสมาชิกภาพ</a:t>
            </a:r>
          </a:p>
          <a:p>
            <a:r>
              <a:rPr lang="th-TH" altLang="en-US" sz="4000" dirty="0">
                <a:solidFill>
                  <a:srgbClr val="0070C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ข้อบังคับและการเลือกตั้ง</a:t>
            </a:r>
          </a:p>
          <a:p>
            <a:r>
              <a:rPr lang="th-TH" altLang="en-US" sz="4000" dirty="0">
                <a:solidFill>
                  <a:srgbClr val="0070C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การเลือกผู้แทนในการประชุมใหญ่ประจำปีของภาค</a:t>
            </a:r>
          </a:p>
          <a:p>
            <a:r>
              <a:rPr lang="th-TH" altLang="en-US" sz="4000" dirty="0">
                <a:solidFill>
                  <a:srgbClr val="0070C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การคัดเลือกผู้แทนเข้าร่วมการประชุมใหญ่ประจำปีของ </a:t>
            </a:r>
            <a:r>
              <a:rPr lang="en-US" altLang="en-US" sz="4000" dirty="0">
                <a:solidFill>
                  <a:srgbClr val="0070C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RI</a:t>
            </a:r>
            <a:endParaRPr lang="th-TH" altLang="en-US" sz="4000" dirty="0">
              <a:solidFill>
                <a:srgbClr val="0070C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0" indent="0">
              <a:buNone/>
            </a:pPr>
            <a:endParaRPr lang="en-GB" altLang="en-US" sz="40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5045688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40621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th-TH" sz="4800" b="1" dirty="0">
                <a:solidFill>
                  <a:srgbClr val="17458F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เหรัญญิก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th-TH" sz="4800" b="1" dirty="0">
                <a:solidFill>
                  <a:srgbClr val="17458F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บทบาทและหน้าที่รับผิดชอบ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4800" b="1" dirty="0">
              <a:solidFill>
                <a:srgbClr val="17458F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78052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5900"/>
            <a:ext cx="9144000" cy="1052513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th-TH" altLang="en-US" sz="4800" b="1" dirty="0">
                <a:solidFill>
                  <a:schemeClr val="bg1"/>
                </a:solidFill>
                <a:cs typeface="EucrosiaUPC" panose="02020603050405020304" pitchFamily="18" charset="-34"/>
              </a:rPr>
              <a:t>หน้าที่รับผิดชอบของเหรัญญิก</a:t>
            </a:r>
            <a:endParaRPr lang="en-US" altLang="en-US" sz="4800" b="1" dirty="0">
              <a:solidFill>
                <a:schemeClr val="bg1"/>
              </a:solidFill>
              <a:cs typeface="EucrosiaUPC" panose="02020603050405020304" pitchFamily="18" charset="-34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77107"/>
            <a:ext cx="8605838" cy="4958617"/>
          </a:xfrm>
        </p:spPr>
        <p:txBody>
          <a:bodyPr/>
          <a:lstStyle/>
          <a:p>
            <a:r>
              <a:rPr lang="th-TH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ทบทวนวิธีการปฎิบัติทั้งหมดกับเหรัญญิกที่กำลังจะพ้นตำแหน่ง</a:t>
            </a:r>
          </a:p>
          <a:p>
            <a:r>
              <a:rPr lang="th-TH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พิจารณาทบทวนประวัติการเงินของสโมสรเพื่อพิจารณารายรับและรายจ่ายที่น่าจะเป็นไปได้</a:t>
            </a:r>
          </a:p>
          <a:p>
            <a:r>
              <a:rPr lang="th-TH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รับเงิน บันทึกทางบัญชี และวัสดุอุปกรณ์ใดๆ ที่เกี่ยวข้องจากเหรัญญิกที่กำลังจะพ้นตำแหน่ง</a:t>
            </a:r>
          </a:p>
          <a:p>
            <a:r>
              <a:rPr lang="th-TH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เข้าร่วมการอบรมภาคประจำปีและการประชุมใหญ่ภาค</a:t>
            </a:r>
          </a:p>
        </p:txBody>
      </p:sp>
    </p:spTree>
    <p:extLst>
      <p:ext uri="{BB962C8B-B14F-4D97-AF65-F5344CB8AC3E}">
        <p14:creationId xmlns:p14="http://schemas.microsoft.com/office/powerpoint/2010/main" val="176388817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5900"/>
            <a:ext cx="9144000" cy="1052513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th-TH" altLang="en-US" sz="4800" b="1" dirty="0">
                <a:solidFill>
                  <a:schemeClr val="bg1"/>
                </a:solidFill>
                <a:cs typeface="EucrosiaUPC" panose="02020603050405020304" pitchFamily="18" charset="-34"/>
              </a:rPr>
              <a:t>หน้าที่รับผิดชอบของเหรัญญิก</a:t>
            </a:r>
            <a:endParaRPr lang="en-US" altLang="en-US" sz="4800" b="1" dirty="0">
              <a:solidFill>
                <a:schemeClr val="bg1"/>
              </a:solidFill>
              <a:cs typeface="EucrosiaUPC" panose="02020603050405020304" pitchFamily="18" charset="-34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77107"/>
            <a:ext cx="8605838" cy="4958617"/>
          </a:xfrm>
        </p:spPr>
        <p:txBody>
          <a:bodyPr/>
          <a:lstStyle/>
          <a:p>
            <a:r>
              <a:rPr lang="th-TH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เรียนรู้วิธีการจัดสรรเงินให้แก่คณะกรรมการสโมสรต่างๆ </a:t>
            </a:r>
          </a:p>
          <a:p>
            <a:r>
              <a:rPr lang="th-TH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เก็บบันทึกการเงินเป็นประวัติทางกฎหมายการเก็บรักษาเอกสารของท้องถิ่น</a:t>
            </a:r>
          </a:p>
          <a:p>
            <a:r>
              <a:rPr lang="th-TH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ทำหน้าร่วมกับเลขานุการสโมสรเกี่ยวกับการออกใบแจ้งหนี้ค่าบำรุงและค่าธรรมเนียมแก่สมาชิกสโมสรทุกคน</a:t>
            </a:r>
          </a:p>
          <a:p>
            <a:r>
              <a:rPr lang="th-TH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เก็บค่าบำรุงและใช้เงินตามข้อบังคับการเงินของสโมสร  </a:t>
            </a:r>
          </a:p>
          <a:p>
            <a:endParaRPr lang="en-GB" altLang="en-US" sz="40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5684780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5900"/>
            <a:ext cx="9144000" cy="1052513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th-TH" altLang="en-US" sz="4800" b="1" dirty="0">
                <a:solidFill>
                  <a:schemeClr val="bg1"/>
                </a:solidFill>
                <a:cs typeface="EucrosiaUPC" panose="02020603050405020304" pitchFamily="18" charset="-34"/>
              </a:rPr>
              <a:t>หน้าที่รับผิดชอบของเหรัญญิก</a:t>
            </a:r>
            <a:endParaRPr lang="en-US" altLang="en-US" sz="4800" b="1" dirty="0">
              <a:solidFill>
                <a:schemeClr val="bg1"/>
              </a:solidFill>
              <a:cs typeface="EucrosiaUPC" panose="02020603050405020304" pitchFamily="18" charset="-34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77107"/>
            <a:ext cx="8605838" cy="4958617"/>
          </a:xfrm>
        </p:spPr>
        <p:txBody>
          <a:bodyPr/>
          <a:lstStyle/>
          <a:p>
            <a:r>
              <a:rPr lang="th-TH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จัดการกองทุนของสโมสรและโครงการ รวมทั้งการจ่ายใบแจ้งหนี้และค่าใช้จ่ายอื่นๆ</a:t>
            </a:r>
          </a:p>
          <a:p>
            <a:r>
              <a:rPr lang="th-TH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จ่ายเงินทุนสนับสนุนและทุนการศึกษา</a:t>
            </a:r>
          </a:p>
          <a:p>
            <a:r>
              <a:rPr lang="th-TH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ทำงานร่วมกับมูลนิธิโรตารีเพื่อส่งเงินบริจาคในนามของสโมสรและจัดการทุนสนับสนุน</a:t>
            </a:r>
          </a:p>
          <a:p>
            <a:r>
              <a:rPr lang="th-TH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มอบรายงานประจำเดือนให้กับคณะกรรมการบริหารสโมสร</a:t>
            </a:r>
          </a:p>
          <a:p>
            <a:endParaRPr lang="en-GB" altLang="en-US" sz="40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7784616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5900"/>
            <a:ext cx="9144000" cy="1052513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th-TH" altLang="en-US" sz="4800" b="1" dirty="0">
                <a:solidFill>
                  <a:schemeClr val="bg1"/>
                </a:solidFill>
                <a:cs typeface="EucrosiaUPC" panose="02020603050405020304" pitchFamily="18" charset="-34"/>
              </a:rPr>
              <a:t>หน้าที่รับผิดชอบของเหรัญญิก</a:t>
            </a:r>
            <a:endParaRPr lang="en-US" altLang="en-US" sz="4800" b="1" dirty="0">
              <a:solidFill>
                <a:schemeClr val="bg1"/>
              </a:solidFill>
              <a:cs typeface="EucrosiaUPC" panose="02020603050405020304" pitchFamily="18" charset="-34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77107"/>
            <a:ext cx="8605838" cy="4958617"/>
          </a:xfrm>
        </p:spPr>
        <p:txBody>
          <a:bodyPr/>
          <a:lstStyle/>
          <a:p>
            <a:r>
              <a:rPr lang="th-TH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จัดส่งภาษีของสโมสรหากมี</a:t>
            </a:r>
          </a:p>
          <a:p>
            <a:r>
              <a:rPr lang="th-TH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ทำงานร่วมกับคณะกรรมการบริหารรับเลือก เพื่อวางแผนงบประมาณของปีต่อไป คณะกรรมการฯ ชุดปัจจุบันต้องอนุมัติงบประมาณ</a:t>
            </a:r>
          </a:p>
          <a:p>
            <a:r>
              <a:rPr lang="th-TH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เขียนและนำเสนอรายงานประจำปีอย่างละเอียดเมื่อสิ้นปี</a:t>
            </a:r>
          </a:p>
          <a:p>
            <a:r>
              <a:rPr lang="th-TH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มอบบันทึกทั้งหมดให้แก่เหรัญญิกรับเลือก</a:t>
            </a:r>
            <a:endParaRPr lang="en-GB" altLang="en-US" sz="40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3993097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5900"/>
            <a:ext cx="9144000" cy="1052513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th-TH" altLang="en-US" sz="4800" b="1" dirty="0">
                <a:solidFill>
                  <a:schemeClr val="bg1"/>
                </a:solidFill>
                <a:cs typeface="EucrosiaUPC" panose="02020603050405020304" pitchFamily="18" charset="-34"/>
              </a:rPr>
              <a:t>สรุปงานที่เหรัญญิกควรจะทำ</a:t>
            </a:r>
            <a:endParaRPr lang="en-US" altLang="en-US" sz="4800" b="1" dirty="0">
              <a:solidFill>
                <a:schemeClr val="bg1"/>
              </a:solidFill>
              <a:cs typeface="EucrosiaUPC" panose="02020603050405020304" pitchFamily="18" charset="-34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59987"/>
            <a:ext cx="8605838" cy="4775737"/>
          </a:xfrm>
        </p:spPr>
        <p:txBody>
          <a:bodyPr/>
          <a:lstStyle/>
          <a:p>
            <a:r>
              <a:rPr lang="th-TH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จัดการเรื่องค่าบำรุง ใบแจ้งหนี้สดมสร และรายงานการเงิน</a:t>
            </a:r>
          </a:p>
          <a:p>
            <a:r>
              <a:rPr lang="th-TH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การจัดทำงบประมาณสำหรับปีต่อไป</a:t>
            </a:r>
          </a:p>
          <a:p>
            <a:r>
              <a:rPr lang="th-TH" altLang="en-US" sz="400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การบริจาคเงินให้มูลนิธิโรตารีและทุนสนับสนุน</a:t>
            </a:r>
            <a:endParaRPr lang="en-GB" altLang="en-US" sz="40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8174704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9875"/>
            <a:ext cx="91440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altLang="en-US" sz="5400" b="1" dirty="0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My Rotary </a:t>
            </a:r>
            <a:r>
              <a:rPr lang="th-TH" altLang="en-US" sz="5400" b="1" dirty="0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ช่วยเลขานุการสโมสร</a:t>
            </a:r>
            <a:endParaRPr lang="en-US" altLang="en-US" sz="5400" b="1" dirty="0">
              <a:solidFill>
                <a:schemeClr val="bg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7171" name="Content Placeholder 1"/>
          <p:cNvSpPr>
            <a:spLocks noGrp="1"/>
          </p:cNvSpPr>
          <p:nvPr>
            <p:ph idx="1"/>
          </p:nvPr>
        </p:nvSpPr>
        <p:spPr>
          <a:xfrm>
            <a:off x="685800" y="1412875"/>
            <a:ext cx="8134350" cy="4683125"/>
          </a:xfrm>
        </p:spPr>
        <p:txBody>
          <a:bodyPr/>
          <a:lstStyle/>
          <a:p>
            <a:r>
              <a:rPr lang="en-US" sz="3600" dirty="0">
                <a:latin typeface="FreesiaUPC" panose="020B0604020202020204" pitchFamily="34" charset="-34"/>
                <a:cs typeface="FreesiaUPC" panose="020B0604020202020204" pitchFamily="34" charset="-34"/>
              </a:rPr>
              <a:t>My Rotary </a:t>
            </a:r>
            <a:r>
              <a:rPr lang="th-TH" sz="3600" dirty="0">
                <a:latin typeface="FreesiaUPC" panose="020B0604020202020204" pitchFamily="34" charset="-34"/>
                <a:cs typeface="FreesiaUPC" panose="020B0604020202020204" pitchFamily="34" charset="-34"/>
              </a:rPr>
              <a:t>มีประโยชน์มากสำหรับงานธุรการเช่นการรายงาน</a:t>
            </a:r>
          </a:p>
          <a:p>
            <a:r>
              <a:rPr lang="th-TH" sz="3600" dirty="0">
                <a:latin typeface="FreesiaUPC" panose="020B0604020202020204" pitchFamily="34" charset="-34"/>
                <a:cs typeface="FreesiaUPC" panose="020B0604020202020204" pitchFamily="34" charset="-34"/>
              </a:rPr>
              <a:t>การเพิ่มและลบสมาชิกออกจากรายชื่อสมาชิกของคุณเนื่องจากการเปลี่ยนแปลงเกิดขึ้นเป็นสิ่งสำคัญในการมียอดเงินที่ถูกต้องในใบแจ้งหนี้สโมสรของคุณจากโรตารีสากล</a:t>
            </a:r>
          </a:p>
          <a:p>
            <a:r>
              <a:rPr lang="th-TH" sz="3600" dirty="0">
                <a:latin typeface="FreesiaUPC" panose="020B0604020202020204" pitchFamily="34" charset="-34"/>
                <a:cs typeface="FreesiaUPC" panose="020B0604020202020204" pitchFamily="34" charset="-34"/>
              </a:rPr>
              <a:t>การเพิ่มเจ้าหน้าที่ใหม่ใน </a:t>
            </a:r>
            <a:r>
              <a:rPr lang="en-US" sz="3600" dirty="0">
                <a:latin typeface="FreesiaUPC" panose="020B0604020202020204" pitchFamily="34" charset="-34"/>
                <a:cs typeface="FreesiaUPC" panose="020B0604020202020204" pitchFamily="34" charset="-34"/>
              </a:rPr>
              <a:t>My Rotary </a:t>
            </a:r>
            <a:r>
              <a:rPr lang="th-TH" sz="3600" dirty="0">
                <a:latin typeface="FreesiaUPC" panose="020B0604020202020204" pitchFamily="34" charset="-34"/>
                <a:cs typeface="FreesiaUPC" panose="020B0604020202020204" pitchFamily="34" charset="-34"/>
              </a:rPr>
              <a:t>ช่วยให้พวกเขาสามารถเข้าถึงแหล่งข้อมูลออนไลน์ที่พวกเขาจะใช้เพื่อทำหน้าที่ของพวกเขาและอนุญาตให้พวกเขาได้รับข้อความสำคัญจากโรตารีสากล</a:t>
            </a:r>
            <a:endParaRPr lang="en-GB" altLang="en-US" sz="360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9092022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"/>
            <a:ext cx="7772400" cy="1364566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th-TH" altLang="en-US" b="1" dirty="0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เพื่อการทำงานกับนายกสโมสรอย่างมีประสิทธิภาพ เลขานุการสโมสรควรจะ</a:t>
            </a:r>
            <a:endParaRPr lang="en-US" altLang="en-US" b="1" dirty="0">
              <a:solidFill>
                <a:schemeClr val="bg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10243" name="Content Placeholder 1"/>
          <p:cNvSpPr>
            <a:spLocks noGrp="1"/>
          </p:cNvSpPr>
          <p:nvPr>
            <p:ph idx="1"/>
          </p:nvPr>
        </p:nvSpPr>
        <p:spPr>
          <a:xfrm>
            <a:off x="315930" y="1536555"/>
            <a:ext cx="7772400" cy="3459162"/>
          </a:xfrm>
        </p:spPr>
        <p:txBody>
          <a:bodyPr/>
          <a:lstStyle/>
          <a:p>
            <a:r>
              <a:rPr lang="th-TH" altLang="en-US" sz="4400" dirty="0">
                <a:solidFill>
                  <a:srgbClr val="0070C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พบปะกับนายกสโมสรของท่านเพื่อหารือเกี่ยวกับบทบาทและหน้าที่รับผิดชอบและการวางแผนการทำงานร่วมกัน</a:t>
            </a:r>
            <a:endParaRPr lang="en-GB" altLang="en-US" sz="4400" dirty="0">
              <a:solidFill>
                <a:srgbClr val="0070C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4223514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9875"/>
            <a:ext cx="91440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th-TH" altLang="en-US" sz="4800" b="1" dirty="0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เลขานุการสโมสรควรทำงานกับเหรัญญิกในเรื่อง</a:t>
            </a:r>
            <a:endParaRPr lang="en-US" altLang="en-US" sz="4800" b="1" dirty="0">
              <a:solidFill>
                <a:schemeClr val="bg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11267" name="Content Placeholder 1"/>
          <p:cNvSpPr>
            <a:spLocks noGrp="1"/>
          </p:cNvSpPr>
          <p:nvPr>
            <p:ph idx="1"/>
          </p:nvPr>
        </p:nvSpPr>
        <p:spPr>
          <a:xfrm>
            <a:off x="685800" y="1412875"/>
            <a:ext cx="8134350" cy="4683125"/>
          </a:xfrm>
        </p:spPr>
        <p:txBody>
          <a:bodyPr/>
          <a:lstStyle/>
          <a:p>
            <a:r>
              <a:rPr lang="th-TH" altLang="en-US" sz="44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เก็บและบันทึกค่าบำรุง</a:t>
            </a:r>
          </a:p>
          <a:p>
            <a:r>
              <a:rPr lang="th-TH" altLang="en-US" sz="44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ตรวจสอบใบแจ้งหนี้และชำระเงินตามเวลา</a:t>
            </a:r>
            <a:endParaRPr lang="en-GB" altLang="en-US" sz="44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altLang="en-US" sz="4400" dirty="0">
                <a:solidFill>
                  <a:srgbClr val="0070C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จัดการกับการค้างชำระค่บำรุงและค่าธรรมเนียมต่างๆ</a:t>
            </a:r>
          </a:p>
          <a:p>
            <a:r>
              <a:rPr lang="th-TH" altLang="en-US" sz="4400" dirty="0">
                <a:solidFill>
                  <a:srgbClr val="0070C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ส่งเงินบริจาคให้มูลนิธิโรตารีในนามของสโมสร</a:t>
            </a:r>
            <a:endParaRPr lang="en-GB" altLang="en-US" sz="4400" dirty="0">
              <a:solidFill>
                <a:srgbClr val="0070C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54636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52048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th-TH" sz="4800" b="1" dirty="0">
                <a:solidFill>
                  <a:srgbClr val="17458F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วาระที่ </a:t>
            </a:r>
            <a:r>
              <a:rPr lang="en-US" sz="4800" b="1" dirty="0">
                <a:solidFill>
                  <a:srgbClr val="17458F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1&amp;2</a:t>
            </a:r>
            <a:endParaRPr lang="th-TH" sz="4800" b="1" dirty="0">
              <a:solidFill>
                <a:srgbClr val="17458F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th-TH" sz="4800" b="1" dirty="0">
                <a:solidFill>
                  <a:srgbClr val="17458F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เลขานุการสโมสร </a:t>
            </a:r>
            <a:r>
              <a:rPr lang="en-US" sz="4800" b="1" dirty="0">
                <a:solidFill>
                  <a:srgbClr val="17458F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&amp; </a:t>
            </a:r>
            <a:r>
              <a:rPr lang="th-TH" sz="4800" b="1" dirty="0">
                <a:solidFill>
                  <a:srgbClr val="17458F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เหรัญญิก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dirty="0">
                <a:solidFill>
                  <a:srgbClr val="17458F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Secretary &amp; Treasurer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th-TH" sz="4800" b="1" dirty="0">
                <a:solidFill>
                  <a:srgbClr val="17458F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บทบาทและหน้าที่รับผิดชอบ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4800" b="1" dirty="0">
              <a:solidFill>
                <a:srgbClr val="17458F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9875"/>
            <a:ext cx="91440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th-TH" altLang="en-US" sz="4800" b="1" dirty="0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บำรุงและค่าธรรมเนียม</a:t>
            </a:r>
            <a:endParaRPr lang="en-US" altLang="en-US" sz="4800" b="1" dirty="0">
              <a:solidFill>
                <a:schemeClr val="bg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11267" name="Content Placeholder 1"/>
          <p:cNvSpPr>
            <a:spLocks noGrp="1"/>
          </p:cNvSpPr>
          <p:nvPr>
            <p:ph idx="1"/>
          </p:nvPr>
        </p:nvSpPr>
        <p:spPr>
          <a:xfrm>
            <a:off x="685800" y="1412875"/>
            <a:ext cx="8134350" cy="4683125"/>
          </a:xfrm>
        </p:spPr>
        <p:txBody>
          <a:bodyPr/>
          <a:lstStyle/>
          <a:p>
            <a:r>
              <a:rPr lang="th-TH" altLang="en-US" sz="4000" dirty="0">
                <a:latin typeface="FreesiaUPC" panose="020B0604020202020204" pitchFamily="34" charset="-34"/>
                <a:cs typeface="FreesiaUPC" panose="020B0604020202020204" pitchFamily="34" charset="-34"/>
              </a:rPr>
              <a:t>ค่าบำรุงสโมสร</a:t>
            </a:r>
          </a:p>
          <a:p>
            <a:r>
              <a:rPr lang="th-TH" altLang="en-US" sz="4000" dirty="0">
                <a:latin typeface="FreesiaUPC" panose="020B0604020202020204" pitchFamily="34" charset="-34"/>
                <a:cs typeface="FreesiaUPC" panose="020B0604020202020204" pitchFamily="34" charset="-34"/>
              </a:rPr>
              <a:t>ค่าบำรุงภาค</a:t>
            </a:r>
          </a:p>
          <a:p>
            <a:r>
              <a:rPr lang="th-TH" altLang="en-US" sz="4000" dirty="0">
                <a:latin typeface="FreesiaUPC" panose="020B0604020202020204" pitchFamily="34" charset="-34"/>
                <a:cs typeface="FreesiaUPC" panose="020B0604020202020204" pitchFamily="34" charset="-34"/>
              </a:rPr>
              <a:t>ค่าบำรุงโรตารีสากล</a:t>
            </a:r>
          </a:p>
          <a:p>
            <a:r>
              <a:rPr lang="th-TH" altLang="en-US" sz="4000" dirty="0">
                <a:latin typeface="FreesiaUPC" panose="020B0604020202020204" pitchFamily="34" charset="-34"/>
                <a:cs typeface="FreesiaUPC" panose="020B0604020202020204" pitchFamily="34" charset="-34"/>
              </a:rPr>
              <a:t>ค่าธรรมเนียมโรตารีสากล</a:t>
            </a:r>
            <a:endParaRPr lang="en-GB" altLang="en-US" sz="400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0627656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57338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th-TH" altLang="en-US" sz="4000" b="1" dirty="0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เลขานุการสโมสรควรทำงานกับคณะกรรมการสโมสรต่างๆ ในเรื่อง</a:t>
            </a:r>
            <a:endParaRPr lang="en-US" altLang="en-US" sz="4000" b="1" dirty="0">
              <a:solidFill>
                <a:schemeClr val="bg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12291" name="Content Placeholder 1"/>
          <p:cNvSpPr>
            <a:spLocks noGrp="1"/>
          </p:cNvSpPr>
          <p:nvPr>
            <p:ph idx="1"/>
          </p:nvPr>
        </p:nvSpPr>
        <p:spPr>
          <a:xfrm>
            <a:off x="685800" y="1756881"/>
            <a:ext cx="8134350" cy="4339119"/>
          </a:xfrm>
        </p:spPr>
        <p:txBody>
          <a:bodyPr/>
          <a:lstStyle/>
          <a:p>
            <a:r>
              <a:rPr lang="th-TH" altLang="en-US" sz="4000" dirty="0">
                <a:solidFill>
                  <a:srgbClr val="0070C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วางแผนการประชุมสโมสรและโปรแกรมพิเศษต่างๆ</a:t>
            </a:r>
          </a:p>
          <a:p>
            <a:r>
              <a:rPr lang="th-TH" altLang="en-US" sz="4000" dirty="0">
                <a:solidFill>
                  <a:srgbClr val="0070C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จัดกิจกรรมทางสังคมให้แก่สมาชิก</a:t>
            </a:r>
          </a:p>
          <a:p>
            <a:r>
              <a:rPr lang="th-TH" altLang="en-US" sz="4000" dirty="0">
                <a:solidFill>
                  <a:srgbClr val="0070C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จัดทำจดหมายข่าวของสโมสรและปรับปรุงเว็บไซต์ของสโมสรให้ทันสมัย รวมทั้งบัญชีสื่อทางสังคมอื่นๆ</a:t>
            </a:r>
          </a:p>
          <a:p>
            <a:r>
              <a:rPr lang="th-TH" altLang="en-US" sz="4000" dirty="0">
                <a:solidFill>
                  <a:srgbClr val="0070C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ประชุมร่วมกับคณะกรรมการต่างๆ เพื่อหารือเกี่ยวความคิดริเริ่มและวิธีที่ท่านจะให้การวนับสนุน</a:t>
            </a:r>
            <a:endParaRPr lang="en-GB" altLang="en-US" sz="4000" dirty="0">
              <a:solidFill>
                <a:srgbClr val="0070C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5355479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5084"/>
            <a:ext cx="91440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th-TH" altLang="en-US" sz="5400" b="1" dirty="0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เหรัญญิกควรจัดการเงินกองทุนอย่างไร?</a:t>
            </a:r>
            <a:endParaRPr lang="en-US" altLang="en-US" sz="5400" b="1" dirty="0">
              <a:solidFill>
                <a:schemeClr val="bg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31999"/>
            <a:ext cx="8675687" cy="5457825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th-TH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แยกบัญชีสำหรับกองทุนในการดำเนินงานและกองทุนเพื่อการกุศล</a:t>
            </a:r>
          </a:p>
          <a:p>
            <a:pPr eaLnBrk="1" hangingPunct="1">
              <a:lnSpc>
                <a:spcPct val="85000"/>
              </a:lnSpc>
            </a:pPr>
            <a:r>
              <a:rPr lang="th-TH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จัดทำเอกสารการจ่ายทุกรายการและเงินบริจาคที่รวบรวมได้</a:t>
            </a:r>
          </a:p>
          <a:p>
            <a:pPr eaLnBrk="1" hangingPunct="1">
              <a:lnSpc>
                <a:spcPct val="85000"/>
              </a:lnSpc>
            </a:pPr>
            <a:r>
              <a:rPr lang="th-TH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หารือกับผู้เชี่ยวชาญท้องถิ่นเพื่อตรวจสอบการเงินประจำปีของสโมสรและกำหนดเรื่องภาษีหรือค่าประกันภัยอื่นๆ ล่วงหน้า (ถ้าทำได้)</a:t>
            </a:r>
          </a:p>
          <a:p>
            <a:pPr eaLnBrk="1" hangingPunct="1">
              <a:lnSpc>
                <a:spcPct val="85000"/>
              </a:lnSpc>
            </a:pPr>
            <a:r>
              <a:rPr lang="th-TH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ขอมติจากคณะกรรมการบริหารเมื่อมีรายจ่ายเกิน</a:t>
            </a:r>
          </a:p>
          <a:p>
            <a:pPr marL="0" indent="0" eaLnBrk="1" hangingPunct="1">
              <a:lnSpc>
                <a:spcPct val="85000"/>
              </a:lnSpc>
              <a:buNone/>
            </a:pPr>
            <a:r>
              <a:rPr lang="th-TH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            งบประมาณ .</a:t>
            </a:r>
          </a:p>
        </p:txBody>
      </p:sp>
    </p:spTree>
    <p:extLst>
      <p:ext uri="{BB962C8B-B14F-4D97-AF65-F5344CB8AC3E}">
        <p14:creationId xmlns:p14="http://schemas.microsoft.com/office/powerpoint/2010/main" val="1225463449"/>
      </p:ext>
    </p:extLst>
  </p:cSld>
  <p:clrMapOvr>
    <a:masterClrMapping/>
  </p:clrMapOvr>
  <p:transition advTm="2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2713"/>
            <a:ext cx="91440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th-TH" altLang="en-US" sz="5400" b="1" dirty="0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เหรัญญิกควรจัดการเงินกองทุนอย่างไร?</a:t>
            </a:r>
            <a:endParaRPr lang="en-US" altLang="en-US" sz="5400" b="1" dirty="0">
              <a:solidFill>
                <a:schemeClr val="bg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47446"/>
            <a:ext cx="8675687" cy="5166092"/>
          </a:xfrm>
        </p:spPr>
        <p:txBody>
          <a:bodyPr/>
          <a:lstStyle/>
          <a:p>
            <a:r>
              <a:rPr lang="th-TH" altLang="en-US" sz="44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แต่งตั้งคณะกรรมการฝ่ายการเงินเพื่อช่วยดูแลรับผิดชอบ</a:t>
            </a:r>
            <a:endParaRPr lang="en-GB" altLang="en-US" sz="44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altLang="en-US" sz="44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กำหนดให้มีผู้มีอำนาจสั่งจ่ายเงินของสโมสร </a:t>
            </a:r>
            <a:r>
              <a:rPr lang="en-US" altLang="en-US" sz="44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2</a:t>
            </a:r>
            <a:r>
              <a:rPr lang="th-TH" altLang="en-US" sz="44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คน</a:t>
            </a:r>
            <a:endParaRPr lang="en-GB" altLang="en-US" sz="44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altLang="en-US" sz="4400" dirty="0">
                <a:solidFill>
                  <a:srgbClr val="0070C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ฝากเงินของสโมสรไว้กับธนาคารที่คณะกรรมการบริหารของสโมสรกำหนด</a:t>
            </a:r>
          </a:p>
        </p:txBody>
      </p:sp>
    </p:spTree>
    <p:extLst>
      <p:ext uri="{BB962C8B-B14F-4D97-AF65-F5344CB8AC3E}">
        <p14:creationId xmlns:p14="http://schemas.microsoft.com/office/powerpoint/2010/main" val="1913979934"/>
      </p:ext>
    </p:extLst>
  </p:cSld>
  <p:clrMapOvr>
    <a:masterClrMapping/>
  </p:clrMapOvr>
  <p:transition advTm="2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11015" y="223838"/>
            <a:ext cx="8764173" cy="83099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"/>
              </a:spcBef>
              <a:buFont typeface="Webdings" panose="05030102010509060703" pitchFamily="18" charset="2"/>
              <a:buNone/>
            </a:pPr>
            <a:r>
              <a:rPr lang="th-TH" altLang="en-US" sz="4800" b="1" dirty="0">
                <a:solidFill>
                  <a:srgbClr val="FFFF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เหรัญญิกจะทำงานกับนายกสโมสรได้อย่างไร</a:t>
            </a:r>
            <a:r>
              <a:rPr lang="en-US" altLang="en-US" sz="4800" b="1" dirty="0">
                <a:solidFill>
                  <a:srgbClr val="FFFF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?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85800" y="1800860"/>
            <a:ext cx="7772400" cy="3746500"/>
          </a:xfrm>
        </p:spPr>
        <p:txBody>
          <a:bodyPr/>
          <a:lstStyle/>
          <a:p>
            <a:r>
              <a:rPr lang="th-TH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กำหนดขอบเขตการรับผิดชอบให้ชัดเจนก่อนรับหน้าที่</a:t>
            </a:r>
            <a:r>
              <a:rPr lang="en-US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endParaRPr lang="en-GB" altLang="en-US" sz="40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เหรัญญิกช่วยจัดทำงบประมาณของสโมสรสำหรับปีที่จะมาถึง</a:t>
            </a:r>
            <a:r>
              <a:rPr lang="en-US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endParaRPr lang="en-GB" altLang="en-US" sz="40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altLang="en-US" sz="4000" dirty="0">
                <a:solidFill>
                  <a:srgbClr val="0070C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ช่วยงานบริหารตามที่จำเป็น</a:t>
            </a:r>
            <a:r>
              <a:rPr lang="en-US" altLang="en-US" sz="4000" dirty="0">
                <a:solidFill>
                  <a:srgbClr val="0070C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endParaRPr lang="en-GB" altLang="en-US" sz="4000" dirty="0">
              <a:solidFill>
                <a:srgbClr val="0070C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endParaRPr lang="en-GB" altLang="en-US" sz="4000" dirty="0">
              <a:solidFill>
                <a:schemeClr val="bg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273934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41438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th-TH" altLang="en-US" sz="4000" b="1" dirty="0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การทำงานกับเลขานุการสโมสรเป็นไปอย่างมีประสิทธิภาพเหรัญญิกควรจะ</a:t>
            </a:r>
            <a:endParaRPr lang="en-US" altLang="en-US" sz="4000" b="1" dirty="0">
              <a:solidFill>
                <a:schemeClr val="bg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24579" name="Content Placeholder 1"/>
          <p:cNvSpPr>
            <a:spLocks noGrp="1"/>
          </p:cNvSpPr>
          <p:nvPr>
            <p:ph idx="1"/>
          </p:nvPr>
        </p:nvSpPr>
        <p:spPr>
          <a:xfrm>
            <a:off x="685800" y="1412875"/>
            <a:ext cx="8134350" cy="4683125"/>
          </a:xfrm>
        </p:spPr>
        <p:txBody>
          <a:bodyPr/>
          <a:lstStyle/>
          <a:p>
            <a:r>
              <a:rPr lang="th-TH" altLang="en-US" sz="36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ติดตามให้สมาชิกชำระค่าบำรุงต่างๆ ให้ครบถ้วน</a:t>
            </a:r>
            <a:endParaRPr lang="en-GB" altLang="en-US" sz="36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altLang="en-US" sz="36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จัดทำระบบบัญชีชำระค่าบำรุงต่างๆ และบัญชีเงินบริจาคของสมาชิก </a:t>
            </a:r>
            <a:endParaRPr lang="en-GB" altLang="en-US" sz="36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altLang="en-US" sz="36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แจ้งรายชื่อสมาชิกที่ค้างชำระค่าบำรุงฯ เกิน </a:t>
            </a:r>
            <a:r>
              <a:rPr lang="en-US" altLang="en-US" sz="36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30</a:t>
            </a:r>
            <a:r>
              <a:rPr lang="th-TH" altLang="en-US" sz="36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วันให้เลขานุการเพื่อให้ทำหนังสือแจ้งเตือน</a:t>
            </a:r>
            <a:endParaRPr lang="en-GB" altLang="en-US" sz="36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altLang="en-US" sz="36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แจ้งรายชื่อสมาชิกที่ค้างชำระค่าบำรุงฯ เกิน </a:t>
            </a:r>
            <a:r>
              <a:rPr lang="en-US" altLang="en-US" sz="36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10</a:t>
            </a:r>
            <a:r>
              <a:rPr lang="th-TH" altLang="en-US" sz="36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วันภายหลังหนังสือแจ้งเตือนแก่เลขานุการสโมสร</a:t>
            </a:r>
            <a:endParaRPr lang="en-GB" altLang="en-US" sz="36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altLang="en-US" sz="3600" dirty="0">
                <a:solidFill>
                  <a:srgbClr val="0070C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จัดส่งเงินค่าบำรุงโรตารีสากลผ่านทาง </a:t>
            </a:r>
            <a:r>
              <a:rPr lang="en-US" altLang="en-US" sz="3600" dirty="0">
                <a:solidFill>
                  <a:srgbClr val="0070C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My Rotary or Fiscal Agent</a:t>
            </a:r>
            <a:endParaRPr lang="en-GB" altLang="en-US" sz="3600" dirty="0">
              <a:solidFill>
                <a:srgbClr val="0070C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endParaRPr lang="en-GB" altLang="en-US" sz="3600" dirty="0">
              <a:solidFill>
                <a:schemeClr val="bg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06865538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84313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th-TH" altLang="en-US" b="1" dirty="0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เพื่อที่จะสนับสนุนคณะกรรมการสโมสร </a:t>
            </a:r>
            <a:r>
              <a:rPr lang="en-US" altLang="en-US" b="1" dirty="0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          </a:t>
            </a:r>
            <a:r>
              <a:rPr lang="th-TH" altLang="en-US" b="1" dirty="0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เหรัญญิกควรจะ</a:t>
            </a:r>
            <a:endParaRPr lang="en-US" altLang="en-US" b="1" dirty="0">
              <a:solidFill>
                <a:schemeClr val="bg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25603" name="Content Placeholder 1"/>
          <p:cNvSpPr>
            <a:spLocks noGrp="1"/>
          </p:cNvSpPr>
          <p:nvPr>
            <p:ph idx="1"/>
          </p:nvPr>
        </p:nvSpPr>
        <p:spPr>
          <a:xfrm>
            <a:off x="395288" y="1361790"/>
            <a:ext cx="8134350" cy="3603625"/>
          </a:xfrm>
        </p:spPr>
        <p:txBody>
          <a:bodyPr/>
          <a:lstStyle/>
          <a:p>
            <a:r>
              <a:rPr lang="th-TH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หารือกันในเรื่องการจัดทำงบประมาณสำหรับกิจกรรมของคณะกรรมการในปีที่จะมาถึง</a:t>
            </a:r>
            <a:r>
              <a:rPr lang="en-US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endParaRPr lang="en-GB" altLang="en-US" sz="40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ตรวจสอบว่าค่าใช้จ่ายทั้งหมดเป็นไปตามงบประมาณที่ตั้งไว้และมีเอกสารประกอบที่เหมาะสม</a:t>
            </a:r>
            <a:endParaRPr lang="en-GB" altLang="en-US" sz="40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altLang="en-US" sz="4000" dirty="0">
                <a:solidFill>
                  <a:srgbClr val="0070C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กำหนดขั้นตอนการขอเบิกจ่ายเงิน และแจ้งให้ประธานคณะกรรมการทุกคณะได้ทราบด้วย</a:t>
            </a:r>
            <a:endParaRPr lang="en-GB" altLang="en-US" sz="4000" dirty="0">
              <a:solidFill>
                <a:srgbClr val="0070C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altLang="en-US" sz="4000" dirty="0">
                <a:solidFill>
                  <a:srgbClr val="0070C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แนะนำคณะกรรมการเกี่ยวกับกิจกรรม</a:t>
            </a:r>
            <a:r>
              <a:rPr lang="th-TH" altLang="en-US" sz="4000" dirty="0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หาทุน </a:t>
            </a:r>
            <a:endParaRPr lang="en-GB" altLang="en-US" sz="4000" dirty="0">
              <a:solidFill>
                <a:schemeClr val="bg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62097395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75249" y="199517"/>
            <a:ext cx="63466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5400" b="1" dirty="0">
                <a:solidFill>
                  <a:srgbClr val="FFFF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การสร้างงบประมาณ - รายได้</a:t>
            </a:r>
            <a:endParaRPr lang="en-GB" sz="5400" b="1" dirty="0">
              <a:solidFill>
                <a:srgbClr val="FFFF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766296"/>
              </p:ext>
            </p:extLst>
          </p:nvPr>
        </p:nvGraphicFramePr>
        <p:xfrm>
          <a:off x="0" y="1153552"/>
          <a:ext cx="9143999" cy="58507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96952">
                  <a:extLst>
                    <a:ext uri="{9D8B030D-6E8A-4147-A177-3AD203B41FA5}">
                      <a16:colId xmlns:a16="http://schemas.microsoft.com/office/drawing/2014/main" xmlns="" val="1756886108"/>
                    </a:ext>
                  </a:extLst>
                </a:gridCol>
                <a:gridCol w="1503370">
                  <a:extLst>
                    <a:ext uri="{9D8B030D-6E8A-4147-A177-3AD203B41FA5}">
                      <a16:colId xmlns:a16="http://schemas.microsoft.com/office/drawing/2014/main" xmlns="" val="3016037228"/>
                    </a:ext>
                  </a:extLst>
                </a:gridCol>
                <a:gridCol w="1785252">
                  <a:extLst>
                    <a:ext uri="{9D8B030D-6E8A-4147-A177-3AD203B41FA5}">
                      <a16:colId xmlns:a16="http://schemas.microsoft.com/office/drawing/2014/main" xmlns="" val="367592882"/>
                    </a:ext>
                  </a:extLst>
                </a:gridCol>
                <a:gridCol w="1785252">
                  <a:extLst>
                    <a:ext uri="{9D8B030D-6E8A-4147-A177-3AD203B41FA5}">
                      <a16:colId xmlns:a16="http://schemas.microsoft.com/office/drawing/2014/main" xmlns="" val="3697012831"/>
                    </a:ext>
                  </a:extLst>
                </a:gridCol>
                <a:gridCol w="1973173">
                  <a:extLst>
                    <a:ext uri="{9D8B030D-6E8A-4147-A177-3AD203B41FA5}">
                      <a16:colId xmlns:a16="http://schemas.microsoft.com/office/drawing/2014/main" xmlns="" val="3797248302"/>
                    </a:ext>
                  </a:extLst>
                </a:gridCol>
              </a:tblGrid>
              <a:tr h="9948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รายได้</a:t>
                      </a:r>
                      <a:endParaRPr lang="en-GB" sz="24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รายได้ที่คาดว่าได้รับปีที่ผ่านมา</a:t>
                      </a:r>
                      <a:endParaRPr lang="en-GB" sz="24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รายได้จริงในปีที่ผ่านมา</a:t>
                      </a:r>
                      <a:endParaRPr lang="en-GB" sz="24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มากกว่า / น้อยกว่า ปีที่ผ่านมา</a:t>
                      </a:r>
                      <a:endParaRPr lang="en-GB" sz="24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รายได้ประมาณการในปีนี้</a:t>
                      </a:r>
                      <a:endParaRPr lang="en-GB" sz="24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418319716"/>
                  </a:ext>
                </a:extLst>
              </a:tr>
              <a:tr h="2943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การดำเนินงาน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18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18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18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18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92313711"/>
                  </a:ext>
                </a:extLst>
              </a:tr>
              <a:tr h="2943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ค่าบำรุงสมาชิก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18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18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18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18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74059704"/>
                  </a:ext>
                </a:extLst>
              </a:tr>
              <a:tr h="2943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ค่าธรรมเนียมแรกเข้า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18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18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18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18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78059474"/>
                  </a:ext>
                </a:extLst>
              </a:tr>
              <a:tr h="2943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รายได้จากแขกเยี่ยมสโมสร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18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18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18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18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17131185"/>
                  </a:ext>
                </a:extLst>
              </a:tr>
              <a:tr h="2943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รายได้อื่น ๆ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18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18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18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18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17049806"/>
                  </a:ext>
                </a:extLst>
              </a:tr>
              <a:tr h="2943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18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18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18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18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รวม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33961213"/>
                  </a:ext>
                </a:extLst>
              </a:tr>
              <a:tr h="2943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18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18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18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18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18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51504850"/>
                  </a:ext>
                </a:extLst>
              </a:tr>
              <a:tr h="2943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การกุศล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7798573"/>
                  </a:ext>
                </a:extLst>
              </a:tr>
              <a:tr h="5886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เงินบริจาคให้สโมสร เพื่อโครงการ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21302312"/>
                  </a:ext>
                </a:extLst>
              </a:tr>
              <a:tr h="2943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การระดมทุนของสโมสร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76088665"/>
                  </a:ext>
                </a:extLst>
              </a:tr>
              <a:tr h="2943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รายได้อื่นๆ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42695822"/>
                  </a:ext>
                </a:extLst>
              </a:tr>
              <a:tr h="2943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รวม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94313862"/>
                  </a:ext>
                </a:extLst>
              </a:tr>
              <a:tr h="2943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90215888"/>
                  </a:ext>
                </a:extLst>
              </a:tr>
              <a:tr h="2943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รายได้ทั้งหมด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2511714"/>
                  </a:ext>
                </a:extLst>
              </a:tr>
              <a:tr h="2943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180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180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180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180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180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80988995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593850" y="2081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4237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75249" y="199517"/>
            <a:ext cx="66175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5400" b="1" dirty="0">
                <a:solidFill>
                  <a:srgbClr val="FFFF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การสร้างงบประมาณ - รายจ่าย</a:t>
            </a:r>
            <a:endParaRPr lang="en-GB" sz="5400" b="1" dirty="0">
              <a:solidFill>
                <a:srgbClr val="FFFF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593850" y="2081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788568"/>
              </p:ext>
            </p:extLst>
          </p:nvPr>
        </p:nvGraphicFramePr>
        <p:xfrm>
          <a:off x="0" y="1314364"/>
          <a:ext cx="9144000" cy="523505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69251">
                  <a:extLst>
                    <a:ext uri="{9D8B030D-6E8A-4147-A177-3AD203B41FA5}">
                      <a16:colId xmlns:a16="http://schemas.microsoft.com/office/drawing/2014/main" xmlns="" val="460069799"/>
                    </a:ext>
                  </a:extLst>
                </a:gridCol>
                <a:gridCol w="1397244">
                  <a:extLst>
                    <a:ext uri="{9D8B030D-6E8A-4147-A177-3AD203B41FA5}">
                      <a16:colId xmlns:a16="http://schemas.microsoft.com/office/drawing/2014/main" xmlns="" val="2086136171"/>
                    </a:ext>
                  </a:extLst>
                </a:gridCol>
                <a:gridCol w="1667332">
                  <a:extLst>
                    <a:ext uri="{9D8B030D-6E8A-4147-A177-3AD203B41FA5}">
                      <a16:colId xmlns:a16="http://schemas.microsoft.com/office/drawing/2014/main" xmlns="" val="3830988402"/>
                    </a:ext>
                  </a:extLst>
                </a:gridCol>
                <a:gridCol w="1667332">
                  <a:extLst>
                    <a:ext uri="{9D8B030D-6E8A-4147-A177-3AD203B41FA5}">
                      <a16:colId xmlns:a16="http://schemas.microsoft.com/office/drawing/2014/main" xmlns="" val="127902227"/>
                    </a:ext>
                  </a:extLst>
                </a:gridCol>
                <a:gridCol w="1842841">
                  <a:extLst>
                    <a:ext uri="{9D8B030D-6E8A-4147-A177-3AD203B41FA5}">
                      <a16:colId xmlns:a16="http://schemas.microsoft.com/office/drawing/2014/main" xmlns="" val="1718431463"/>
                    </a:ext>
                  </a:extLst>
                </a:gridCol>
              </a:tblGrid>
              <a:tr h="12600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รายจ่าย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รายจ่ายที่คาดว่ามี ในปีที่ผ่านมา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ค่าใช้จ่ายจริงในปีที่ผ่านมา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มากกว่า / น้อยกว่า ในปีที่ผ่านมา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ค่าใช้จ่าย คาดว่าจะมีในปีนี้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90339041"/>
                  </a:ext>
                </a:extLst>
              </a:tr>
              <a:tr h="4264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การดำเนินงาน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67102837"/>
                  </a:ext>
                </a:extLst>
              </a:tr>
              <a:tr h="4264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สำนักงานของเจ้าหน้าที่ธุรการ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56253197"/>
                  </a:ext>
                </a:extLst>
              </a:tr>
              <a:tr h="4264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   </a:t>
                      </a: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ป้ายชื่อ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37791476"/>
                  </a:ext>
                </a:extLst>
              </a:tr>
              <a:tr h="5635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   </a:t>
                      </a: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ค่าไปรษณีย์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16453324"/>
                  </a:ext>
                </a:extLst>
              </a:tr>
              <a:tr h="4264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   </a:t>
                      </a: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ค่าพิมพ์เอกสาร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92527306"/>
                  </a:ext>
                </a:extLst>
              </a:tr>
              <a:tr h="4264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   ค่าเครื่องใช้สำนักงาน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31955588"/>
                  </a:ext>
                </a:extLst>
              </a:tr>
              <a:tr h="4264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   </a:t>
                      </a: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ค่าโทรศัพท์ / แฟกซ์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68584126"/>
                  </a:ext>
                </a:extLst>
              </a:tr>
              <a:tr h="4264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   ค่ารายงานประจำปี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08506908"/>
                  </a:ext>
                </a:extLst>
              </a:tr>
              <a:tr h="4264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   </a:t>
                      </a: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ค่าเช่าพื้นที่ เว็บไซด์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3002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752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75249" y="199517"/>
            <a:ext cx="66175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5400" b="1" dirty="0">
                <a:solidFill>
                  <a:srgbClr val="FFFF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การสร้างงบประมาณ - รายจ่าย</a:t>
            </a:r>
            <a:endParaRPr lang="en-GB" sz="5400" b="1" dirty="0">
              <a:solidFill>
                <a:srgbClr val="FFFF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593850" y="2081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120470"/>
              </p:ext>
            </p:extLst>
          </p:nvPr>
        </p:nvGraphicFramePr>
        <p:xfrm>
          <a:off x="0" y="1321398"/>
          <a:ext cx="9144000" cy="553660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69251">
                  <a:extLst>
                    <a:ext uri="{9D8B030D-6E8A-4147-A177-3AD203B41FA5}">
                      <a16:colId xmlns:a16="http://schemas.microsoft.com/office/drawing/2014/main" xmlns="" val="1691241338"/>
                    </a:ext>
                  </a:extLst>
                </a:gridCol>
                <a:gridCol w="1397244">
                  <a:extLst>
                    <a:ext uri="{9D8B030D-6E8A-4147-A177-3AD203B41FA5}">
                      <a16:colId xmlns:a16="http://schemas.microsoft.com/office/drawing/2014/main" xmlns="" val="2885121543"/>
                    </a:ext>
                  </a:extLst>
                </a:gridCol>
                <a:gridCol w="1667332">
                  <a:extLst>
                    <a:ext uri="{9D8B030D-6E8A-4147-A177-3AD203B41FA5}">
                      <a16:colId xmlns:a16="http://schemas.microsoft.com/office/drawing/2014/main" xmlns="" val="2189022026"/>
                    </a:ext>
                  </a:extLst>
                </a:gridCol>
                <a:gridCol w="1667332">
                  <a:extLst>
                    <a:ext uri="{9D8B030D-6E8A-4147-A177-3AD203B41FA5}">
                      <a16:colId xmlns:a16="http://schemas.microsoft.com/office/drawing/2014/main" xmlns="" val="575423664"/>
                    </a:ext>
                  </a:extLst>
                </a:gridCol>
                <a:gridCol w="1842841">
                  <a:extLst>
                    <a:ext uri="{9D8B030D-6E8A-4147-A177-3AD203B41FA5}">
                      <a16:colId xmlns:a16="http://schemas.microsoft.com/office/drawing/2014/main" xmlns="" val="3676793451"/>
                    </a:ext>
                  </a:extLst>
                </a:gridCol>
              </a:tblGrid>
              <a:tr h="307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   </a:t>
                      </a: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ค่าเช่า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31173639"/>
                  </a:ext>
                </a:extLst>
              </a:tr>
              <a:tr h="6151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   </a:t>
                      </a: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เบ็ดเตล็ด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1060288"/>
                  </a:ext>
                </a:extLst>
              </a:tr>
              <a:tr h="307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   </a:t>
                      </a: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อื่น ๆ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30862646"/>
                  </a:ext>
                </a:extLst>
              </a:tr>
              <a:tr h="307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รวม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09341553"/>
                  </a:ext>
                </a:extLst>
              </a:tr>
              <a:tr h="307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71154033"/>
                  </a:ext>
                </a:extLst>
              </a:tr>
              <a:tr h="307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ค่าบำรุงภาค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7062875"/>
                  </a:ext>
                </a:extLst>
              </a:tr>
              <a:tr h="307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รวม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3660646"/>
                  </a:ext>
                </a:extLst>
              </a:tr>
              <a:tr h="307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02751632"/>
                  </a:ext>
                </a:extLst>
              </a:tr>
              <a:tr h="307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โรตารีสากล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87207202"/>
                  </a:ext>
                </a:extLst>
              </a:tr>
              <a:tr h="307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   </a:t>
                      </a: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ค่าบำรุง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87571475"/>
                  </a:ext>
                </a:extLst>
              </a:tr>
              <a:tr h="307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   </a:t>
                      </a: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ค่าสมาชิกนิตสาร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88189784"/>
                  </a:ext>
                </a:extLst>
              </a:tr>
              <a:tr h="307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   </a:t>
                      </a: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ค่าประกัน (ถ้ามี)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08581893"/>
                  </a:ext>
                </a:extLst>
              </a:tr>
              <a:tr h="307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   </a:t>
                      </a: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ค่าลงทะเบียนประชุมใหญ่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99064222"/>
                  </a:ext>
                </a:extLst>
              </a:tr>
              <a:tr h="6151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   </a:t>
                      </a: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ค่าธรรมเนียมสภานิติบัญญัติ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34369976"/>
                  </a:ext>
                </a:extLst>
              </a:tr>
              <a:tr h="307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   </a:t>
                      </a: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อื่นๆ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36650802"/>
                  </a:ext>
                </a:extLst>
              </a:tr>
              <a:tr h="307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รวม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26893769"/>
                  </a:ext>
                </a:extLst>
              </a:tr>
            </a:tbl>
          </a:graphicData>
        </a:graphic>
      </p:graphicFrame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1593850" y="2263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1593850" y="2378789"/>
            <a:ext cx="25680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[1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39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344956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th-TH" sz="4800" b="1" dirty="0">
                <a:solidFill>
                  <a:srgbClr val="17458F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เลขานุการสโมสร </a:t>
            </a:r>
            <a:endParaRPr lang="en-US" sz="4800" b="1" dirty="0">
              <a:solidFill>
                <a:srgbClr val="17458F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th-TH" sz="4800" b="1" dirty="0">
                <a:solidFill>
                  <a:srgbClr val="17458F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บทบาทและหน้าที่รับผิดชอบ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4800" b="1" dirty="0">
              <a:solidFill>
                <a:srgbClr val="17458F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580375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75249" y="199517"/>
            <a:ext cx="66175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5400" b="1" dirty="0">
                <a:solidFill>
                  <a:srgbClr val="FFFF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การสร้างงบประมาณ - รายจ่าย</a:t>
            </a:r>
            <a:endParaRPr lang="en-GB" sz="5400" b="1" dirty="0">
              <a:solidFill>
                <a:srgbClr val="FFFF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593850" y="2081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1593850" y="2263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1593850" y="2378789"/>
            <a:ext cx="25680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[1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194786"/>
              </p:ext>
            </p:extLst>
          </p:nvPr>
        </p:nvGraphicFramePr>
        <p:xfrm>
          <a:off x="0" y="1075656"/>
          <a:ext cx="9144000" cy="57625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69251">
                  <a:extLst>
                    <a:ext uri="{9D8B030D-6E8A-4147-A177-3AD203B41FA5}">
                      <a16:colId xmlns:a16="http://schemas.microsoft.com/office/drawing/2014/main" xmlns="" val="1848175444"/>
                    </a:ext>
                  </a:extLst>
                </a:gridCol>
                <a:gridCol w="1397244">
                  <a:extLst>
                    <a:ext uri="{9D8B030D-6E8A-4147-A177-3AD203B41FA5}">
                      <a16:colId xmlns:a16="http://schemas.microsoft.com/office/drawing/2014/main" xmlns="" val="3246918790"/>
                    </a:ext>
                  </a:extLst>
                </a:gridCol>
                <a:gridCol w="1667332">
                  <a:extLst>
                    <a:ext uri="{9D8B030D-6E8A-4147-A177-3AD203B41FA5}">
                      <a16:colId xmlns:a16="http://schemas.microsoft.com/office/drawing/2014/main" xmlns="" val="4135560240"/>
                    </a:ext>
                  </a:extLst>
                </a:gridCol>
                <a:gridCol w="1667332">
                  <a:extLst>
                    <a:ext uri="{9D8B030D-6E8A-4147-A177-3AD203B41FA5}">
                      <a16:colId xmlns:a16="http://schemas.microsoft.com/office/drawing/2014/main" xmlns="" val="1839590043"/>
                    </a:ext>
                  </a:extLst>
                </a:gridCol>
                <a:gridCol w="1842841">
                  <a:extLst>
                    <a:ext uri="{9D8B030D-6E8A-4147-A177-3AD203B41FA5}">
                      <a16:colId xmlns:a16="http://schemas.microsoft.com/office/drawing/2014/main" xmlns="" val="2196156618"/>
                    </a:ext>
                  </a:extLst>
                </a:gridCol>
              </a:tblGrid>
              <a:tr h="260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ค่าใช้จ่ายในการประชุม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30324804"/>
                  </a:ext>
                </a:extLst>
              </a:tr>
              <a:tr h="521378">
                <a:tc>
                  <a:txBody>
                    <a:bodyPr/>
                    <a:lstStyle/>
                    <a:p>
                      <a:pPr marL="114300" marR="0" indent="-1143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 </a:t>
                      </a: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ประชุมสโมสร-ของขวํญวิทยากร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8479314"/>
                  </a:ext>
                </a:extLst>
              </a:tr>
              <a:tr h="35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 ประชุมสโมสร – อื่น ๆ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73395586"/>
                  </a:ext>
                </a:extLst>
              </a:tr>
              <a:tr h="343136">
                <a:tc>
                  <a:txBody>
                    <a:bodyPr/>
                    <a:lstStyle/>
                    <a:p>
                      <a:pPr marL="114300" marR="0" indent="-1143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 การสัมมนานายกรับเลือก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5627131"/>
                  </a:ext>
                </a:extLst>
              </a:tr>
              <a:tr h="260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 </a:t>
                      </a: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การประชุมใหญ่ภาค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62439167"/>
                  </a:ext>
                </a:extLst>
              </a:tr>
              <a:tr h="3610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 </a:t>
                      </a: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การอบรมภาคประจำปี</a:t>
                      </a: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  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62559062"/>
                  </a:ext>
                </a:extLst>
              </a:tr>
              <a:tr h="260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  </a:t>
                      </a: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อื่น ๆ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52058210"/>
                  </a:ext>
                </a:extLst>
              </a:tr>
              <a:tr h="260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รวม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8113476"/>
                  </a:ext>
                </a:extLst>
              </a:tr>
              <a:tr h="260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64598313"/>
                  </a:ext>
                </a:extLst>
              </a:tr>
              <a:tr h="260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  ค่าใช้จ่ายคณะกรรมการสโมสร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59640400"/>
                  </a:ext>
                </a:extLst>
              </a:tr>
              <a:tr h="260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  </a:t>
                      </a: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การบริหาร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60596884"/>
                  </a:ext>
                </a:extLst>
              </a:tr>
              <a:tr h="260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  </a:t>
                      </a: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สารสโมสร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88200660"/>
                  </a:ext>
                </a:extLst>
              </a:tr>
              <a:tr h="260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  </a:t>
                      </a: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สมาชิกภาพ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74118658"/>
                  </a:ext>
                </a:extLst>
              </a:tr>
              <a:tr h="260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  </a:t>
                      </a: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ภาพลักษณ์สาธารณะ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90353071"/>
                  </a:ext>
                </a:extLst>
              </a:tr>
              <a:tr h="260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  </a:t>
                      </a: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โครงการบำเพ็ญประโยชน์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81302295"/>
                  </a:ext>
                </a:extLst>
              </a:tr>
              <a:tr h="5213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  </a:t>
                      </a: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มูลนิธิโรตารี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91114248"/>
                  </a:ext>
                </a:extLst>
              </a:tr>
              <a:tr h="260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รวม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23893795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93850" y="1898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9680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75249" y="199517"/>
            <a:ext cx="66175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5400" b="1" dirty="0">
                <a:solidFill>
                  <a:srgbClr val="FFFF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การสร้างงบประมาณ - รายจ่าย</a:t>
            </a:r>
            <a:endParaRPr lang="en-GB" sz="5400" b="1" dirty="0">
              <a:solidFill>
                <a:srgbClr val="FFFF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593850" y="2081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1593850" y="2263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93850" y="1898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603446"/>
              </p:ext>
            </p:extLst>
          </p:nvPr>
        </p:nvGraphicFramePr>
        <p:xfrm>
          <a:off x="0" y="1240284"/>
          <a:ext cx="9144000" cy="523905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69251">
                  <a:extLst>
                    <a:ext uri="{9D8B030D-6E8A-4147-A177-3AD203B41FA5}">
                      <a16:colId xmlns:a16="http://schemas.microsoft.com/office/drawing/2014/main" xmlns="" val="1611007437"/>
                    </a:ext>
                  </a:extLst>
                </a:gridCol>
                <a:gridCol w="1397244">
                  <a:extLst>
                    <a:ext uri="{9D8B030D-6E8A-4147-A177-3AD203B41FA5}">
                      <a16:colId xmlns:a16="http://schemas.microsoft.com/office/drawing/2014/main" xmlns="" val="3569775720"/>
                    </a:ext>
                  </a:extLst>
                </a:gridCol>
                <a:gridCol w="1667332">
                  <a:extLst>
                    <a:ext uri="{9D8B030D-6E8A-4147-A177-3AD203B41FA5}">
                      <a16:colId xmlns:a16="http://schemas.microsoft.com/office/drawing/2014/main" xmlns="" val="3709643935"/>
                    </a:ext>
                  </a:extLst>
                </a:gridCol>
                <a:gridCol w="1667332">
                  <a:extLst>
                    <a:ext uri="{9D8B030D-6E8A-4147-A177-3AD203B41FA5}">
                      <a16:colId xmlns:a16="http://schemas.microsoft.com/office/drawing/2014/main" xmlns="" val="1516376351"/>
                    </a:ext>
                  </a:extLst>
                </a:gridCol>
                <a:gridCol w="1842841">
                  <a:extLst>
                    <a:ext uri="{9D8B030D-6E8A-4147-A177-3AD203B41FA5}">
                      <a16:colId xmlns:a16="http://schemas.microsoft.com/office/drawing/2014/main" xmlns="" val="2621012408"/>
                    </a:ext>
                  </a:extLst>
                </a:gridCol>
              </a:tblGrid>
              <a:tr h="1997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เบ็ดเตล็ด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xmlns="" val="410498341"/>
                  </a:ext>
                </a:extLst>
              </a:tr>
              <a:tr h="1997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   </a:t>
                      </a: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ค่าธรรมเนียมธนาคาร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xmlns="" val="686370646"/>
                  </a:ext>
                </a:extLst>
              </a:tr>
              <a:tr h="1997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   </a:t>
                      </a: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ค่าธรรมเนียมภาครัฐ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xmlns="" val="1688986635"/>
                  </a:ext>
                </a:extLst>
              </a:tr>
              <a:tr h="1997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   </a:t>
                      </a: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ดอกไม้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xmlns="" val="1488722640"/>
                  </a:ext>
                </a:extLst>
              </a:tr>
              <a:tr h="1997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รวม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xmlns="" val="86106673"/>
                  </a:ext>
                </a:extLst>
              </a:tr>
              <a:tr h="1997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การกุศล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xmlns="" val="607191570"/>
                  </a:ext>
                </a:extLst>
              </a:tr>
              <a:tr h="3994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การบริจาคเงินให้กับมูลนิธิโรตารี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xmlns="" val="2339053901"/>
                  </a:ext>
                </a:extLst>
              </a:tr>
              <a:tr h="1997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โครงการของสโมสร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xmlns="" val="3742104484"/>
                  </a:ext>
                </a:extLst>
              </a:tr>
              <a:tr h="3933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ค่าใช้จ่ายคณะกรรมการ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xmlns="" val="3779620218"/>
                  </a:ext>
                </a:extLst>
              </a:tr>
              <a:tr h="1997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โครงการบำเพ็ญประโยชน์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xmlns="" val="4159369710"/>
                  </a:ext>
                </a:extLst>
              </a:tr>
              <a:tr h="3994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มูลนิธิดรตารี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xmlns="" val="2378869763"/>
                  </a:ext>
                </a:extLst>
              </a:tr>
              <a:tr h="3994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ค่าใช้จ่ายการกุศลอื่นๆ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xmlns="" val="3637720392"/>
                  </a:ext>
                </a:extLst>
              </a:tr>
              <a:tr h="1997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รวม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xmlns="" val="3179213923"/>
                  </a:ext>
                </a:extLst>
              </a:tr>
              <a:tr h="1997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xmlns="" val="35384586"/>
                  </a:ext>
                </a:extLst>
              </a:tr>
              <a:tr h="3994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GB" sz="2000" b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FreesiaUPC" panose="020B0604020202020204" pitchFamily="34" charset="-34"/>
                          <a:ea typeface="MS Mincho" panose="02020609040205080304" pitchFamily="49" charset="-128"/>
                          <a:cs typeface="FreesiaUPC" panose="020B0604020202020204" pitchFamily="34" charset="-34"/>
                        </a:rPr>
                        <a:t>ค่าใช้จ่ายทั้งหมด</a:t>
                      </a:r>
                      <a:endParaRPr lang="en-GB" sz="2000" b="0" dirty="0">
                        <a:effectLst/>
                        <a:latin typeface="FreesiaUPC" panose="020B0604020202020204" pitchFamily="34" charset="-34"/>
                        <a:ea typeface="MS Mincho" panose="02020609040205080304" pitchFamily="49" charset="-128"/>
                        <a:cs typeface="FreesiaUPC" panose="020B0604020202020204" pitchFamily="34" charset="-34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xmlns="" val="222115283"/>
                  </a:ext>
                </a:extLst>
              </a:tr>
              <a:tr h="1997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effectLst/>
                        </a:rPr>
                        <a:t> </a:t>
                      </a:r>
                      <a:endParaRPr lang="en-GB" sz="1000" b="0">
                        <a:effectLst/>
                        <a:latin typeface="Georgia" panose="020405020504050203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effectLst/>
                        </a:rPr>
                        <a:t> </a:t>
                      </a:r>
                      <a:endParaRPr lang="en-GB" sz="1000" b="0">
                        <a:effectLst/>
                        <a:latin typeface="Georgia" panose="020405020504050203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effectLst/>
                        </a:rPr>
                        <a:t> </a:t>
                      </a:r>
                      <a:endParaRPr lang="en-GB" sz="1000" b="0">
                        <a:effectLst/>
                        <a:latin typeface="Georgia" panose="020405020504050203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effectLst/>
                        </a:rPr>
                        <a:t> </a:t>
                      </a:r>
                      <a:endParaRPr lang="en-GB" sz="1000" b="0">
                        <a:effectLst/>
                        <a:latin typeface="Georgia" panose="020405020504050203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</a:rPr>
                        <a:t> </a:t>
                      </a:r>
                      <a:endParaRPr lang="en-GB" sz="1000" b="0" dirty="0">
                        <a:effectLst/>
                        <a:latin typeface="Georgia" panose="020405020504050203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xmlns="" val="1046677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8487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341053" y="2786063"/>
            <a:ext cx="4319587" cy="10064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th-TH" altLang="en-US" sz="60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ถาม - ตอบ</a:t>
            </a:r>
            <a:endParaRPr lang="en-US" altLang="en-US" sz="6000" b="1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pic>
        <p:nvPicPr>
          <p:cNvPr id="17411" name="Picture 4" descr="C:\Users\Wichai\AppData\Local\Microsoft\Windows\Temporary Internet Files\Content.IE5\GV2NQ8H0\MC90044151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1925"/>
            <a:ext cx="371475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7361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514905" y="1519238"/>
            <a:ext cx="8438595" cy="430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sz="2400" dirty="0">
              <a:solidFill>
                <a:srgbClr val="585858"/>
              </a:solidFill>
              <a:latin typeface="Georgia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th-TH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ช่วยสโมสรให้ดำเนินงานได้อย่างมีประสิทธิภาพ 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th-TH" sz="4000" dirty="0">
                <a:latin typeface="FreesiaUPC" panose="020B0604020202020204" pitchFamily="34" charset="-34"/>
                <a:cs typeface="FreesiaUPC" panose="020B0604020202020204" pitchFamily="34" charset="-34"/>
              </a:rPr>
              <a:t>ความรับผิดชอบมากมายของเลขานุการสโมสรเป็นงานด้านการบริหารที่สามารถจัดการได้ใน </a:t>
            </a:r>
            <a:r>
              <a:rPr lang="en-US" sz="4000" dirty="0">
                <a:latin typeface="FreesiaUPC" panose="020B0604020202020204" pitchFamily="34" charset="-34"/>
                <a:cs typeface="FreesiaUPC" panose="020B0604020202020204" pitchFamily="34" charset="-34"/>
              </a:rPr>
              <a:t>My Rotary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</a:pPr>
            <a:endParaRPr lang="en-US" sz="40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366102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th-TH" altLang="en-US" sz="4000" b="1" dirty="0">
                <a:solidFill>
                  <a:schemeClr val="bg1"/>
                </a:solidFill>
                <a:cs typeface="EucrosiaUPC" panose="02020603050405020304" pitchFamily="18" charset="-34"/>
              </a:rPr>
              <a:t>บทบาทของเลขานุการสโมสร</a:t>
            </a:r>
            <a:endParaRPr lang="th-TH" sz="4000" b="1" dirty="0">
              <a:solidFill>
                <a:schemeClr val="bg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4E923E7-FDDA-4FE4-9BEE-F13518765B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4572000" y="4428333"/>
            <a:ext cx="3398691" cy="2265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406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351908" y="1334304"/>
            <a:ext cx="8438595" cy="2970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th-TH" sz="4000" dirty="0">
                <a:latin typeface="FreesiaUPC" panose="020B0604020202020204" pitchFamily="34" charset="-34"/>
                <a:cs typeface="FreesiaUPC" panose="020B0604020202020204" pitchFamily="34" charset="-34"/>
              </a:rPr>
              <a:t>ความรับผิดชอบมากมายของเหรัญญิกสโมสรเช่นการจ่ายใบแจ้งหนี้ของสโมสรเป็นงานธุรการที่สามารถจัดการได้ใน </a:t>
            </a:r>
            <a:r>
              <a:rPr lang="en-US" sz="4000" dirty="0">
                <a:latin typeface="FreesiaUPC" panose="020B0604020202020204" pitchFamily="34" charset="-34"/>
                <a:cs typeface="FreesiaUPC" panose="020B0604020202020204" pitchFamily="34" charset="-34"/>
              </a:rPr>
              <a:t>My Rotary </a:t>
            </a:r>
            <a:r>
              <a:rPr lang="th-TH" sz="4000" dirty="0">
                <a:latin typeface="FreesiaUPC" panose="020B0604020202020204" pitchFamily="34" charset="-34"/>
                <a:cs typeface="FreesiaUPC" panose="020B0604020202020204" pitchFamily="34" charset="-34"/>
              </a:rPr>
              <a:t>หรือ ผ่านผู้แทนการเงิน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th-TH" sz="4000" dirty="0">
                <a:latin typeface="FreesiaUPC" panose="020B0604020202020204" pitchFamily="34" charset="-34"/>
                <a:cs typeface="FreesiaUPC" panose="020B0604020202020204" pitchFamily="34" charset="-34"/>
              </a:rPr>
              <a:t>ท่านควรติดตามความเคลื่อนไหวของเงินทุนและปฏิบัติตามงบประมาณเพื่อรักษาสถานะทางการเงินของสโมสร</a:t>
            </a:r>
            <a:endParaRPr lang="en-US" sz="40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366102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th-TH" altLang="en-US" sz="4000" b="1" dirty="0">
                <a:solidFill>
                  <a:schemeClr val="bg1"/>
                </a:solidFill>
                <a:cs typeface="EucrosiaUPC" panose="02020603050405020304" pitchFamily="18" charset="-34"/>
              </a:rPr>
              <a:t>บทบาทของเหรัญญิกสโมสร</a:t>
            </a:r>
            <a:endParaRPr lang="th-TH" sz="4000" b="1" dirty="0">
              <a:solidFill>
                <a:schemeClr val="bg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CD55B9E-AEB9-4B3C-80D8-92A72B4152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3215811" y="4768230"/>
            <a:ext cx="4786373" cy="2007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488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5900"/>
            <a:ext cx="9144000" cy="1052513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th-TH" altLang="en-US" sz="4800" b="1" dirty="0">
                <a:solidFill>
                  <a:schemeClr val="bg1"/>
                </a:solidFill>
                <a:cs typeface="EucrosiaUPC" panose="02020603050405020304" pitchFamily="18" charset="-34"/>
              </a:rPr>
              <a:t>หน้าที่รับผิดชอบของเลขานุการสโมสร</a:t>
            </a:r>
            <a:endParaRPr lang="en-US" altLang="en-US" sz="4800" b="1" dirty="0">
              <a:solidFill>
                <a:schemeClr val="bg1"/>
              </a:solidFill>
              <a:cs typeface="EucrosiaUPC" panose="02020603050405020304" pitchFamily="18" charset="-34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838" y="1395023"/>
            <a:ext cx="8917969" cy="5167312"/>
          </a:xfrm>
        </p:spPr>
        <p:txBody>
          <a:bodyPr/>
          <a:lstStyle/>
          <a:p>
            <a:r>
              <a:rPr lang="th-TH" altLang="en-US" sz="36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เข้าร่วมการอบรมภาคประจำปีและการประชุมใหญ่ภาค</a:t>
            </a:r>
          </a:p>
          <a:p>
            <a:r>
              <a:rPr lang="th-TH" altLang="en-US" sz="36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พบกับเลขานุการที่กำลังจะหมดหน้าที่และรับบันทึกต่างๆ ของสโมสร</a:t>
            </a:r>
          </a:p>
          <a:p>
            <a:r>
              <a:rPr lang="th-TH" altLang="en-US" sz="36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พบกับคณะกรรมการบริหารสโมสรรับเลือกเพื่อวางแผนงาน</a:t>
            </a:r>
          </a:p>
          <a:p>
            <a:r>
              <a:rPr lang="th-TH" altLang="en-US" sz="36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สร้างบัญชี </a:t>
            </a:r>
            <a:r>
              <a:rPr lang="en-US" altLang="en-US" sz="36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My Rotary </a:t>
            </a:r>
            <a:r>
              <a:rPr lang="th-TH" altLang="en-US" sz="36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ที่ </a:t>
            </a:r>
            <a:r>
              <a:rPr lang="en-US" altLang="en-US" sz="36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rotary.org </a:t>
            </a:r>
            <a:r>
              <a:rPr lang="th-TH" altLang="en-US" sz="36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หากยังมิได้ดำเนินการ</a:t>
            </a:r>
          </a:p>
          <a:p>
            <a:r>
              <a:rPr lang="th-TH" altLang="en-US" sz="36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ปรับปรุงบันทึกข้อมูลของสโมสรและรายชื่อสมาชิกให้เป็นปัจจุบันเมื่อมีการเปลี่ยนแปลงที่ </a:t>
            </a:r>
            <a:r>
              <a:rPr lang="en-US" altLang="en-US" sz="36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My Rotary</a:t>
            </a:r>
            <a:endParaRPr lang="th-TH" altLang="en-US" sz="36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endParaRPr lang="en-GB" altLang="en-US" sz="40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9642730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5900"/>
            <a:ext cx="9144000" cy="1052513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th-TH" altLang="en-US" sz="4800" b="1" dirty="0">
                <a:solidFill>
                  <a:schemeClr val="bg1"/>
                </a:solidFill>
                <a:cs typeface="EucrosiaUPC" panose="02020603050405020304" pitchFamily="18" charset="-34"/>
              </a:rPr>
              <a:t>หน้าที่รับผิดชอบของเลขานุการสโมสร</a:t>
            </a:r>
            <a:endParaRPr lang="en-US" altLang="en-US" sz="4800" b="1" dirty="0">
              <a:solidFill>
                <a:schemeClr val="bg1"/>
              </a:solidFill>
              <a:cs typeface="EucrosiaUPC" panose="02020603050405020304" pitchFamily="18" charset="-34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21631"/>
            <a:ext cx="8605838" cy="5167312"/>
          </a:xfrm>
        </p:spPr>
        <p:txBody>
          <a:bodyPr/>
          <a:lstStyle/>
          <a:p>
            <a:r>
              <a:rPr lang="th-TH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มอบใบแจ้งหนี้สโมสรซึ่งครบกำหนดในเดือนมกราคมและกรกฎาคมให้แก่เหรัญญิกสโมสร</a:t>
            </a:r>
          </a:p>
          <a:p>
            <a:r>
              <a:rPr lang="th-TH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จดบันทึกการประชุมสโมสรและการประชุมคณะกรรมการบริหารสโมสรรวมทั้งการประชุมกิจกรรมสโมสร</a:t>
            </a:r>
          </a:p>
          <a:p>
            <a:r>
              <a:rPr lang="th-TH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ปรับข้อมูลของสโมสรและเจ้าหน้าที่สโมสรให้เป็นปัจจุบันสำหรับทำเนียบทางการและบันทึกต่างๆ ของโรตารี</a:t>
            </a:r>
          </a:p>
          <a:p>
            <a:pPr marL="0" indent="0">
              <a:buNone/>
            </a:pPr>
            <a:endParaRPr lang="en-GB" altLang="en-US" sz="40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197340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5900"/>
            <a:ext cx="9144000" cy="1052513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th-TH" altLang="en-US" sz="4800" b="1" dirty="0">
                <a:solidFill>
                  <a:schemeClr val="bg1"/>
                </a:solidFill>
                <a:cs typeface="EucrosiaUPC" panose="02020603050405020304" pitchFamily="18" charset="-34"/>
              </a:rPr>
              <a:t>หน้าที่รับผิดชอบของเลขานุการสโมสร</a:t>
            </a:r>
            <a:endParaRPr lang="en-US" altLang="en-US" sz="4800" b="1" dirty="0">
              <a:solidFill>
                <a:schemeClr val="bg1"/>
              </a:solidFill>
              <a:cs typeface="EucrosiaUPC" panose="02020603050405020304" pitchFamily="18" charset="-34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79428"/>
            <a:ext cx="8605838" cy="5167312"/>
          </a:xfrm>
        </p:spPr>
        <p:txBody>
          <a:bodyPr/>
          <a:lstStyle/>
          <a:p>
            <a:r>
              <a:rPr lang="th-TH" altLang="en-US" sz="36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จัดการเกี่ยวกับจดหมายโต้ตอบของสโมสร ตอบอีเมลและส่งจดหมายรวมทั้งบัตรเชิญต่างๆ ที่เป็นทางการ</a:t>
            </a:r>
          </a:p>
          <a:p>
            <a:r>
              <a:rPr lang="th-TH" altLang="en-US" sz="36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เก็บรักษาสิ่งของที่ใช้ในงานส่งเสริม ป้ายชื่อ และอุปกรณ์อื่นๆ ที่ใช้สำหรับการประชุมและงานต่างๆ </a:t>
            </a:r>
          </a:p>
          <a:p>
            <a:r>
              <a:rPr lang="th-TH" altLang="en-US" sz="36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ทำรายงานการประชุมประจำเดือนให้แก่ผู้ว่าการภาค หากสโมสรของท่านไม่ได้ติดตามการเข้าประชุมต้องแจ้งให้ ผู้ว่าการภาคทราบ</a:t>
            </a:r>
          </a:p>
          <a:p>
            <a:r>
              <a:rPr lang="th-TH" altLang="en-US" sz="36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เก็บรักษาบันทึกต่างๆ ที่เป็นประวัติศาสตร์ของสโมสร</a:t>
            </a:r>
          </a:p>
          <a:p>
            <a:pPr marL="0" indent="0">
              <a:buNone/>
            </a:pPr>
            <a:endParaRPr lang="th-TH" altLang="en-US" sz="40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0" indent="0">
              <a:buNone/>
            </a:pPr>
            <a:endParaRPr lang="en-GB" altLang="en-US" sz="40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1685018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5900"/>
            <a:ext cx="9144000" cy="1052513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th-TH" altLang="en-US" sz="4800" b="1" dirty="0">
                <a:solidFill>
                  <a:schemeClr val="bg1"/>
                </a:solidFill>
                <a:cs typeface="EucrosiaUPC" panose="02020603050405020304" pitchFamily="18" charset="-34"/>
              </a:rPr>
              <a:t>หน้าที่รับผิดชอบของเลขานุการสโมสร</a:t>
            </a:r>
            <a:endParaRPr lang="en-US" altLang="en-US" sz="4800" b="1" dirty="0">
              <a:solidFill>
                <a:schemeClr val="bg1"/>
              </a:solidFill>
              <a:cs typeface="EucrosiaUPC" panose="02020603050405020304" pitchFamily="18" charset="-34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59987"/>
            <a:ext cx="8605838" cy="4775737"/>
          </a:xfrm>
        </p:spPr>
        <p:txBody>
          <a:bodyPr/>
          <a:lstStyle/>
          <a:p>
            <a:r>
              <a:rPr lang="th-TH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เขียนรายงานประจำปีเมื่อสิ้นปีโรตารี</a:t>
            </a:r>
          </a:p>
          <a:p>
            <a:r>
              <a:rPr lang="th-TH" altLang="en-US" sz="4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ช่วยนายก เหรัญญิก และคณะกรรมการสโมสรตามที่จำเป็น</a:t>
            </a:r>
          </a:p>
          <a:p>
            <a:r>
              <a:rPr lang="th-TH" altLang="en-US" sz="4000" dirty="0">
                <a:solidFill>
                  <a:srgbClr val="0070C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พบกับผู้ที่จะมารับหน้าที่ต่อจากท่านและส่งมอบบันทึกต่างๆ ของสโมสร</a:t>
            </a:r>
          </a:p>
          <a:p>
            <a:endParaRPr lang="en-GB" altLang="en-US" sz="40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8941862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LeadDev-Master_2013-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anchor="t"/>
      <a:lstStyle>
        <a:defPPr algn="r">
          <a:defRPr sz="1600" b="1" i="0" dirty="0" smtClean="0">
            <a:solidFill>
              <a:srgbClr val="01B4E7"/>
            </a:solidFill>
            <a:latin typeface="Arial Narrow Bold"/>
            <a:cs typeface="Arial Narrow Bold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LeadDev-Master_2013-NEW</Template>
  <TotalTime>333</TotalTime>
  <Words>1485</Words>
  <Application>Microsoft Office PowerPoint</Application>
  <PresentationFormat>นำเสนอทางหน้าจอ (4:3)</PresentationFormat>
  <Paragraphs>505</Paragraphs>
  <Slides>32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3</vt:i4>
      </vt:variant>
      <vt:variant>
        <vt:lpstr>ชื่อเรื่องภาพนิ่ง</vt:lpstr>
      </vt:variant>
      <vt:variant>
        <vt:i4>32</vt:i4>
      </vt:variant>
    </vt:vector>
  </HeadingPairs>
  <TitlesOfParts>
    <vt:vector size="35" baseType="lpstr">
      <vt:lpstr>LeadDev-Master_2013-NEW</vt:lpstr>
      <vt:lpstr>1_Custom Design</vt:lpstr>
      <vt:lpstr>2_Custom Design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หน้าที่รับผิดชอบของเลขานุการสโมสร</vt:lpstr>
      <vt:lpstr>หน้าที่รับผิดชอบของเลขานุการสโมสร</vt:lpstr>
      <vt:lpstr>หน้าที่รับผิดชอบของเลขานุการสโมสร</vt:lpstr>
      <vt:lpstr>หน้าที่รับผิดชอบของเลขานุการสโมสร</vt:lpstr>
      <vt:lpstr>สรุปงานที่เลขานุการควรจะทำ</vt:lpstr>
      <vt:lpstr>งานนำเสนอ PowerPoint</vt:lpstr>
      <vt:lpstr>หน้าที่รับผิดชอบของเหรัญญิก</vt:lpstr>
      <vt:lpstr>หน้าที่รับผิดชอบของเหรัญญิก</vt:lpstr>
      <vt:lpstr>หน้าที่รับผิดชอบของเหรัญญิก</vt:lpstr>
      <vt:lpstr>หน้าที่รับผิดชอบของเหรัญญิก</vt:lpstr>
      <vt:lpstr>สรุปงานที่เหรัญญิกควรจะทำ</vt:lpstr>
      <vt:lpstr>My Rotary ช่วยเลขานุการสโมสร</vt:lpstr>
      <vt:lpstr>เพื่อการทำงานกับนายกสโมสรอย่างมีประสิทธิภาพ เลขานุการสโมสรควรจะ</vt:lpstr>
      <vt:lpstr>เลขานุการสโมสรควรทำงานกับเหรัญญิกในเรื่อง</vt:lpstr>
      <vt:lpstr>บำรุงและค่าธรรมเนียม</vt:lpstr>
      <vt:lpstr>เลขานุการสโมสรควรทำงานกับคณะกรรมการสโมสรต่างๆ ในเรื่อง</vt:lpstr>
      <vt:lpstr>เหรัญญิกควรจัดการเงินกองทุนอย่างไร?</vt:lpstr>
      <vt:lpstr>เหรัญญิกควรจัดการเงินกองทุนอย่างไร?</vt:lpstr>
      <vt:lpstr>งานนำเสนอ PowerPoint</vt:lpstr>
      <vt:lpstr>การทำงานกับเลขานุการสโมสรเป็นไปอย่างมีประสิทธิภาพเหรัญญิกควรจะ</vt:lpstr>
      <vt:lpstr>เพื่อที่จะสนับสนุนคณะกรรมการสโมสร            เหรัญญิกควรจะ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Rotary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Clark</dc:creator>
  <cp:lastModifiedBy>Windows User</cp:lastModifiedBy>
  <cp:revision>75</cp:revision>
  <cp:lastPrinted>2013-06-19T15:45:56Z</cp:lastPrinted>
  <dcterms:created xsi:type="dcterms:W3CDTF">2014-10-24T15:47:10Z</dcterms:created>
  <dcterms:modified xsi:type="dcterms:W3CDTF">2020-06-12T07:38:14Z</dcterms:modified>
</cp:coreProperties>
</file>